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429" r:id="rId5"/>
    <p:sldId id="278" r:id="rId6"/>
    <p:sldId id="430" r:id="rId7"/>
    <p:sldId id="431" r:id="rId8"/>
    <p:sldId id="432" r:id="rId9"/>
    <p:sldId id="433" r:id="rId10"/>
    <p:sldId id="438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9424" autoAdjust="0"/>
  </p:normalViewPr>
  <p:slideViewPr>
    <p:cSldViewPr snapToGrid="0">
      <p:cViewPr varScale="1">
        <p:scale>
          <a:sx n="86" d="100"/>
          <a:sy n="86" d="100"/>
        </p:scale>
        <p:origin x="71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630163-77EF-4E6E-8519-8396972B29F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439AA5-92C1-41AC-AF5B-0BD6FC7C805F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3845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18819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11530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7211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8027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61805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5945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10699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56303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8158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12903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94904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BB5C1A-0EF8-43F1-A936-D0F3A6B00CBB}" type="datetimeFigureOut">
              <a:rPr lang="it-IT" smtClean="0"/>
              <a:t>04/08/2022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DB670-D69B-4FA5-962A-D8B7779AC7A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74688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4921136" y="2084173"/>
            <a:ext cx="7398326" cy="2471201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921136" y="2084173"/>
            <a:ext cx="7270864" cy="316805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it-IT" sz="4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Milano Digitale</a:t>
            </a:r>
          </a:p>
          <a:p>
            <a:pPr>
              <a:lnSpc>
                <a:spcPct val="100000"/>
              </a:lnSpc>
            </a:pPr>
            <a:endParaRPr lang="it-IT" sz="2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100000"/>
              </a:lnSpc>
            </a:pPr>
            <a:r>
              <a:rPr lang="it-IT" sz="2800" b="1" i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Roberta Cocco </a:t>
            </a:r>
          </a:p>
          <a:p>
            <a:pPr>
              <a:lnSpc>
                <a:spcPct val="100000"/>
              </a:lnSpc>
            </a:pPr>
            <a:r>
              <a:rPr lang="it-IT" sz="2800" b="1" i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Assessore alla Trasformazione Digitale e Servizi Civici</a:t>
            </a:r>
          </a:p>
          <a:p>
            <a:pPr>
              <a:lnSpc>
                <a:spcPct val="100000"/>
              </a:lnSpc>
            </a:pPr>
            <a:endParaRPr lang="it-IT" sz="1600" i="1" dirty="0">
              <a:latin typeface="+mn-lt"/>
            </a:endParaRPr>
          </a:p>
        </p:txBody>
      </p:sp>
      <p:pic>
        <p:nvPicPr>
          <p:cNvPr id="1028" name="Picture 4" descr="AraldicaComune di Milan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0920" y="2195823"/>
            <a:ext cx="1243761" cy="224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6" descr="Risultati immagini per twitter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1877" y="2852095"/>
            <a:ext cx="334533" cy="283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56"/>
          <p:cNvSpPr/>
          <p:nvPr/>
        </p:nvSpPr>
        <p:spPr>
          <a:xfrm>
            <a:off x="7200322" y="2824762"/>
            <a:ext cx="224317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panose="020B0502020202020204" pitchFamily="34" charset="0"/>
                <a:ea typeface="ＭＳ Ｐゴシック" charset="0"/>
                <a:cs typeface="Arial" panose="020B0604020202020204" pitchFamily="34" charset="0"/>
              </a:rPr>
              <a:t>@robi_cocco</a:t>
            </a:r>
          </a:p>
        </p:txBody>
      </p:sp>
      <p:sp>
        <p:nvSpPr>
          <p:cNvPr id="8" name="Rectangle 2"/>
          <p:cNvSpPr/>
          <p:nvPr/>
        </p:nvSpPr>
        <p:spPr>
          <a:xfrm>
            <a:off x="7200322" y="3199614"/>
            <a:ext cx="586020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solidFill>
                  <a:prstClr val="black">
                    <a:lumMod val="50000"/>
                    <a:lumOff val="50000"/>
                  </a:prstClr>
                </a:solidFill>
                <a:latin typeface="Century Gothic" panose="020B0502020202020204" pitchFamily="34" charset="0"/>
                <a:ea typeface="ＭＳ Ｐゴシック" charset="0"/>
                <a:cs typeface="Arial" panose="020B0604020202020204" pitchFamily="34" charset="0"/>
              </a:rPr>
              <a:t>email: Assessore.Cocco@comune.milano.it</a:t>
            </a:r>
            <a:endParaRPr lang="it-IT" sz="1600" b="1" dirty="0">
              <a:solidFill>
                <a:prstClr val="black">
                  <a:lumMod val="50000"/>
                  <a:lumOff val="50000"/>
                </a:prstClr>
              </a:solidFill>
              <a:latin typeface="Century Gothic" panose="020B0502020202020204" pitchFamily="34" charset="0"/>
              <a:ea typeface="ＭＳ Ｐゴシック" charset="0"/>
              <a:cs typeface="Arial" panose="020B0604020202020204" pitchFamily="34" charset="0"/>
            </a:endParaRPr>
          </a:p>
        </p:txBody>
      </p:sp>
      <p:pic>
        <p:nvPicPr>
          <p:cNvPr id="9" name="Immagin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62" y="3213281"/>
            <a:ext cx="285762" cy="311221"/>
          </a:xfrm>
          <a:prstGeom prst="rect">
            <a:avLst/>
          </a:prstGeom>
        </p:spPr>
      </p:pic>
      <p:pic>
        <p:nvPicPr>
          <p:cNvPr id="1026" name="Picture 2" descr="Risultati immagini per milano gae aulenti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-55932"/>
            <a:ext cx="12319462" cy="718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tangolo 1"/>
          <p:cNvSpPr/>
          <p:nvPr/>
        </p:nvSpPr>
        <p:spPr>
          <a:xfrm>
            <a:off x="4045257" y="2483258"/>
            <a:ext cx="8274205" cy="584775"/>
          </a:xfrm>
          <a:prstGeom prst="rect">
            <a:avLst/>
          </a:prstGeom>
          <a:solidFill>
            <a:srgbClr val="C00000"/>
          </a:solidFill>
        </p:spPr>
        <p:txBody>
          <a:bodyPr wrap="square" lIns="91440" tIns="45720" rIns="91440" bIns="45720" anchor="t">
            <a:spAutoFit/>
          </a:bodyPr>
          <a:lstStyle/>
          <a:p>
            <a:r>
              <a:rPr lang="it-IT" sz="3200" b="1" dirty="0">
                <a:solidFill>
                  <a:schemeClr val="bg1"/>
                </a:solidFill>
              </a:rPr>
              <a:t>VADEMECUM: SPID E PEC </a:t>
            </a: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53481644-2CD1-2130-8194-CB8AD97AF819}"/>
              </a:ext>
            </a:extLst>
          </p:cNvPr>
          <p:cNvSpPr/>
          <p:nvPr/>
        </p:nvSpPr>
        <p:spPr>
          <a:xfrm>
            <a:off x="10321411" y="6056669"/>
            <a:ext cx="1585451" cy="52848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cs typeface="Calibri"/>
              </a:rPr>
              <a:t>4 agosto 2022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23663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9357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Non ho </a:t>
            </a:r>
            <a:r>
              <a:rPr lang="it-IT" sz="3600" b="1" dirty="0" err="1"/>
              <a:t>spid</a:t>
            </a:r>
            <a:r>
              <a:rPr lang="it-IT" sz="3600" b="1" dirty="0"/>
              <a:t>, dove posso farlo</a:t>
            </a:r>
            <a:r>
              <a:rPr lang="it-IT" sz="3600" dirty="0"/>
              <a:t>?</a:t>
            </a:r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3D796C5-A8FE-4DDC-D380-5318CC827A3B}"/>
              </a:ext>
            </a:extLst>
          </p:cNvPr>
          <p:cNvSpPr txBox="1"/>
          <p:nvPr/>
        </p:nvSpPr>
        <p:spPr>
          <a:xfrm>
            <a:off x="243554" y="818620"/>
            <a:ext cx="11232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Comune di Milano non rilascia direttamente SPID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 quanto non ha accordi diretti con i providers autorizzati.</a:t>
            </a: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Ha attivato una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convenzione con la Camera di Commercio di Milano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 cui,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su appuntamento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tramite registrazione al loro portale, è possibile recarsi in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via Meravigli 11/A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SPID può essere anche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attivato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comodamente da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casa visitando la pagina https://www.spid.gov.it/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 in uno dei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numerosi sportelli territoriali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come banche, poste, tabacchi e molti altri esercizi che hanno attive convenzioni con i providers autorizzati.</a:t>
            </a: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Possono richiedere SPID anche i cittadini stranieri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di qualunque nazionalità, purché dotati di codice fiscale e documento di identità italiano, che può essere richiesto anche dai cittadini provenienti da paesi extra Ue in possesso di un permesso di soggiorno.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9606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9357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A cosa mi serve SPID</a:t>
            </a:r>
            <a:r>
              <a:rPr lang="it-IT" sz="3600" dirty="0"/>
              <a:t>?</a:t>
            </a:r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98027AB-F8C3-408B-BE5D-DCE52058B807}"/>
              </a:ext>
            </a:extLst>
          </p:cNvPr>
          <p:cNvSpPr txBox="1"/>
          <p:nvPr/>
        </p:nvSpPr>
        <p:spPr>
          <a:xfrm>
            <a:off x="243554" y="867741"/>
            <a:ext cx="11158453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 il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Sistema Pubblico di Identità Digitale accedi in un click ai servizi online della Pubblica Amministrazione e dei privati aderenti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ogni volta che su un sito o </a:t>
            </a:r>
            <a:r>
              <a:rPr lang="it-IT" sz="2100" b="0" i="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un'app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trovi il pulsante “Entra con SPID”.</a:t>
            </a:r>
          </a:p>
          <a:p>
            <a:pPr algn="l"/>
            <a:endParaRPr lang="it-IT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 il Comune di </a:t>
            </a:r>
            <a:r>
              <a:rPr lang="it-IT" sz="2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Milano Potrai accedere al Fascicolo Digitale del Cittadino e ai servizi digitali del Comune di Milano abilitati (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 alternativa ad accesso con CIE).</a:t>
            </a:r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06401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9357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Cos’ è il fascicolo digitale del cittadino?</a:t>
            </a:r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Connettore 1 2">
            <a:extLst>
              <a:ext uri="{FF2B5EF4-FFF2-40B4-BE49-F238E27FC236}">
                <a16:creationId xmlns:a16="http://schemas.microsoft.com/office/drawing/2014/main" id="{AC1DA038-9B79-461D-B268-ACBE7A29470B}"/>
              </a:ext>
            </a:extLst>
          </p:cNvPr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Immagine correlata">
            <a:extLst>
              <a:ext uri="{FF2B5EF4-FFF2-40B4-BE49-F238E27FC236}">
                <a16:creationId xmlns:a16="http://schemas.microsoft.com/office/drawing/2014/main" id="{40CCE2C1-39D2-4EFA-AB7C-95954E9068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D13D5ECB-C629-4B36-B389-0749AC82A6A7}"/>
              </a:ext>
            </a:extLst>
          </p:cNvPr>
          <p:cNvSpPr txBox="1"/>
          <p:nvPr/>
        </p:nvSpPr>
        <p:spPr>
          <a:xfrm>
            <a:off x="243554" y="811755"/>
            <a:ext cx="11231999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E’ </a:t>
            </a:r>
            <a:r>
              <a:rPr lang="it-IT" sz="2100" b="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un’area del sito del comune di Milano che, oltre a </a:t>
            </a:r>
            <a:r>
              <a:rPr lang="it-IT" sz="21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contenere le informazioni anagrafiche del nucleo famigliare, le informazioni relative alle iscrizioni ai servizi per l’educazione e scuola dell’obbligo, i documenti tributari, permette di accedere a Servizi digitali quali: la dichiarazione del domicilio digitale, la richieste e gestione del pass sosta residenti, il pagamento dei tributi, ecc. (ulteriori servizi del Comune di Milano saranno integrati in futuro).</a:t>
            </a:r>
          </a:p>
          <a:p>
            <a:pPr algn="just"/>
            <a:endParaRPr lang="it-IT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Tramite il Fascicolo digitale del cittadino è, inoltre, possibile effettuare il monitoraggio dell'agenda on line degli appuntamenti presso il Comune di Milano.</a:t>
            </a:r>
          </a:p>
          <a:p>
            <a:pPr algn="just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Esiste anche l’A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PP ufficiale per smartphone.</a:t>
            </a:r>
            <a:endParaRPr lang="it-IT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343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93576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Cos’è il domicilio digitale?</a:t>
            </a:r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39E9AB0B-A0F2-4280-8C66-B63DB2C9EE82}"/>
              </a:ext>
            </a:extLst>
          </p:cNvPr>
          <p:cNvSpPr txBox="1"/>
          <p:nvPr/>
        </p:nvSpPr>
        <p:spPr>
          <a:xfrm>
            <a:off x="243555" y="867741"/>
            <a:ext cx="1123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domicilio digitale </a:t>
            </a:r>
            <a:r>
              <a:rPr lang="it-IT" sz="2100" b="1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è l’indirizzo elettronico (es. Posta Elettronica Certificata) per ricevere le comunicazioni e le notifiche di atti in formato digitale</a:t>
            </a:r>
            <a:r>
              <a:rPr lang="it-IT" sz="21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(la versione digitale della raccomandata A/R).</a:t>
            </a:r>
          </a:p>
          <a:p>
            <a:pPr algn="just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Il domicilio digitale ha dunque valore legale anche se al momento non è ancora obbligatorio per legge.</a:t>
            </a:r>
            <a:endParaRPr lang="it-IT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01454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79207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Non ho la PEC, dove posso farla?</a:t>
            </a:r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F68FB1-5FD0-42BF-BEB8-75CB4664398F}"/>
              </a:ext>
            </a:extLst>
          </p:cNvPr>
          <p:cNvSpPr txBox="1"/>
          <p:nvPr/>
        </p:nvSpPr>
        <p:spPr>
          <a:xfrm>
            <a:off x="186612" y="797510"/>
            <a:ext cx="11288942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Come per SPID, il Comune di Milano non rilascia direttamente PEC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in quanto non ha accordi diretti con i providers autorizzati.</a:t>
            </a:r>
          </a:p>
          <a:p>
            <a:pPr algn="l"/>
            <a:endParaRPr lang="it-IT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Diverse direzioni interne all’amministrazione hanno invece un indirizzo di posta elettronica certificata con cui possono notificare atti ai cittadini che attivano un domicilio digitale.</a:t>
            </a:r>
          </a:p>
          <a:p>
            <a:pPr algn="l"/>
            <a:endParaRPr lang="it-IT" sz="21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it-IT" sz="21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PEC può essere attivata comodamente da casa scegliendo il provider che si preferisce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o in uno dei numerosi </a:t>
            </a:r>
            <a:r>
              <a:rPr lang="it-IT" sz="21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sportelli territoriali </a:t>
            </a:r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(come ad esempio poste Italiane) che hanno attive convenzioni con i providers autorizzati.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9610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Connettore 1 2"/>
          <p:cNvCxnSpPr/>
          <p:nvPr/>
        </p:nvCxnSpPr>
        <p:spPr>
          <a:xfrm flipV="1">
            <a:off x="243554" y="598908"/>
            <a:ext cx="11232000" cy="0"/>
          </a:xfrm>
          <a:prstGeom prst="line">
            <a:avLst/>
          </a:prstGeom>
          <a:ln w="28575" cmpd="sng">
            <a:solidFill>
              <a:srgbClr val="CA0A2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ttangolo 10"/>
          <p:cNvSpPr/>
          <p:nvPr/>
        </p:nvSpPr>
        <p:spPr>
          <a:xfrm>
            <a:off x="243554" y="11360"/>
            <a:ext cx="1117505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3600" b="1" dirty="0"/>
              <a:t>Una volta che ho PEC e SPID, come posso attivare il domicilio digitale?</a:t>
            </a:r>
            <a:endParaRPr lang="it-IT" sz="2400" b="1" dirty="0"/>
          </a:p>
        </p:txBody>
      </p:sp>
      <p:pic>
        <p:nvPicPr>
          <p:cNvPr id="15" name="Picture 2" descr="Immagine correlat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8434" y="0"/>
            <a:ext cx="1302824" cy="9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DAF68FB1-5FD0-42BF-BEB8-75CB4664398F}"/>
              </a:ext>
            </a:extLst>
          </p:cNvPr>
          <p:cNvSpPr txBox="1"/>
          <p:nvPr/>
        </p:nvSpPr>
        <p:spPr>
          <a:xfrm>
            <a:off x="186612" y="1469565"/>
            <a:ext cx="112320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Usando SPID per entrare nel Fascicolo Digitale del Cittadino, è possibile abbinare al proprio profilo il proprio indirizzo PEC ed eleggere per il Comune di Milano lì il proprio Domicilio Digitale.</a:t>
            </a:r>
            <a:endParaRPr lang="it-IT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76347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7CBDA743767C3C4F85722820588B0F4B" ma:contentTypeVersion="10" ma:contentTypeDescription="Creare un nuovo documento." ma:contentTypeScope="" ma:versionID="4fe965f559bd8fd5bb31837b77662bac">
  <xsd:schema xmlns:xsd="http://www.w3.org/2001/XMLSchema" xmlns:xs="http://www.w3.org/2001/XMLSchema" xmlns:p="http://schemas.microsoft.com/office/2006/metadata/properties" xmlns:ns2="f5373d1d-ffde-4ad4-ad06-755c862b82ba" targetNamespace="http://schemas.microsoft.com/office/2006/metadata/properties" ma:root="true" ma:fieldsID="69e4dc14cc967dd6afc085c736729cb3" ns2:_="">
    <xsd:import namespace="f5373d1d-ffde-4ad4-ad06-755c862b82b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5373d1d-ffde-4ad4-ad06-755c862b82b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i contenuto"/>
        <xsd:element ref="dc:title" minOccurs="0" maxOccurs="1" ma:index="4" ma:displayName="Tito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f5373d1d-ffde-4ad4-ad06-755c862b82ba" xsi:nil="true"/>
  </documentManagement>
</p:properties>
</file>

<file path=customXml/itemProps1.xml><?xml version="1.0" encoding="utf-8"?>
<ds:datastoreItem xmlns:ds="http://schemas.openxmlformats.org/officeDocument/2006/customXml" ds:itemID="{6E5A3370-9F76-41A0-888A-BC154BD3BF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BC3C1B-906B-4768-9D54-9DD4F695CE9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5373d1d-ffde-4ad4-ad06-755c862b82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9EE5895-DE6E-4093-A652-D1D2DF99CA9E}">
  <ds:schemaRefs>
    <ds:schemaRef ds:uri="http://schemas.microsoft.com/office/2006/metadata/properties"/>
    <ds:schemaRef ds:uri="http://schemas.microsoft.com/office/infopath/2007/PartnerControls"/>
    <ds:schemaRef ds:uri="f5373d1d-ffde-4ad4-ad06-755c862b82b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580</Words>
  <Application>Microsoft Office PowerPoint</Application>
  <PresentationFormat>Widescreen</PresentationFormat>
  <Paragraphs>44</Paragraphs>
  <Slides>7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Century Gothic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Luca Battaglia</dc:creator>
  <cp:lastModifiedBy>Guido Arnone</cp:lastModifiedBy>
  <cp:revision>169</cp:revision>
  <dcterms:created xsi:type="dcterms:W3CDTF">2018-11-05T09:38:29Z</dcterms:created>
  <dcterms:modified xsi:type="dcterms:W3CDTF">2022-08-04T12:17:19Z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0x0101007CBDA743767C3C4F85722820588B0F4B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