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676" r:id="rId4"/>
  </p:sldMasterIdLst>
  <p:notesMasterIdLst>
    <p:notesMasterId r:id="rId9"/>
  </p:notesMasterIdLst>
  <p:handoutMasterIdLst>
    <p:handoutMasterId r:id="rId10"/>
  </p:handoutMasterIdLst>
  <p:sldIdLst>
    <p:sldId id="533" r:id="rId5"/>
    <p:sldId id="2134804947" r:id="rId6"/>
    <p:sldId id="2134804948" r:id="rId7"/>
    <p:sldId id="2134804949" r:id="rId8"/>
  </p:sldIdLst>
  <p:sldSz cx="12192000" cy="6858000"/>
  <p:notesSz cx="9918700" cy="6819900"/>
  <p:custDataLst>
    <p:tags r:id="rId11"/>
  </p:custDataLst>
  <p:defaultTextStyle>
    <a:defPPr>
      <a:defRPr lang="it-IT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tteo Bonafe'" initials="MB" lastIdx="1" clrIdx="0"/>
  <p:cmAuthor id="2" name="Alberto Simonetti" initials="AS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F4F9"/>
    <a:srgbClr val="5B9BD5"/>
    <a:srgbClr val="DC6900"/>
    <a:srgbClr val="000000"/>
    <a:srgbClr val="0D0D0D"/>
    <a:srgbClr val="181717"/>
    <a:srgbClr val="DB536A"/>
    <a:srgbClr val="602320"/>
    <a:srgbClr val="E0301E"/>
    <a:srgbClr val="DD18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895530C-EEE6-45E2-A740-28CC52A55B90}" v="4" dt="2022-08-01T09:03:43.90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E3FDE45-AF77-4B5C-9715-49D594BDF05E}" styleName="Stile chiaro 1 - Color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Stile medio 2 - Colore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D7B26C5-4107-4FEC-AEDC-1716B250A1EF}" styleName="Stile chi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4" autoAdjust="0"/>
    <p:restoredTop sz="95232" autoAdjust="0"/>
  </p:normalViewPr>
  <p:slideViewPr>
    <p:cSldViewPr>
      <p:cViewPr varScale="1">
        <p:scale>
          <a:sx n="67" d="100"/>
          <a:sy n="67" d="100"/>
        </p:scale>
        <p:origin x="620" y="4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16" d="100"/>
          <a:sy n="116" d="100"/>
        </p:scale>
        <p:origin x="201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gs" Target="tags/tag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99184" cy="3409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5617201" y="0"/>
            <a:ext cx="4299184" cy="34099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DCF14E7F-BCCC-4C1B-8511-82A02E4E80E8}" type="datetimeFigureOut">
              <a:rPr lang="it-IT" altLang="it-IT"/>
              <a:pPr>
                <a:defRPr/>
              </a:pPr>
              <a:t>04/08/2022</a:t>
            </a:fld>
            <a:endParaRPr lang="it-IT" alt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1" y="6477809"/>
            <a:ext cx="4299184" cy="3409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5617201" y="6477809"/>
            <a:ext cx="4299184" cy="34099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7F57CB29-99D7-4591-AC44-7F26A2EC3320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1460931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99184" cy="3409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5617201" y="0"/>
            <a:ext cx="4299184" cy="34099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FEA0DA61-2E36-4DAE-A672-F0D30E9A12AA}" type="datetimeFigureOut">
              <a:rPr lang="it-IT" altLang="it-IT"/>
              <a:pPr>
                <a:defRPr/>
              </a:pPr>
              <a:t>04/08/2022</a:t>
            </a:fld>
            <a:endParaRPr lang="it-IT" alt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987550" y="427038"/>
            <a:ext cx="5943600" cy="3344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t-IT" noProof="0" dirty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20789" y="3889098"/>
            <a:ext cx="8677125" cy="2418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noProof="0" dirty="0"/>
              <a:t>Fare clic per modificare stili del testo dello schema</a:t>
            </a:r>
          </a:p>
          <a:p>
            <a:pPr lvl="1"/>
            <a:r>
              <a:rPr lang="it-IT" noProof="0" dirty="0"/>
              <a:t>Secondo livello</a:t>
            </a:r>
          </a:p>
          <a:p>
            <a:pPr lvl="2"/>
            <a:r>
              <a:rPr lang="it-IT" noProof="0" dirty="0"/>
              <a:t>Terzo livello</a:t>
            </a:r>
          </a:p>
          <a:p>
            <a:pPr lvl="3"/>
            <a:r>
              <a:rPr lang="it-IT" noProof="0" dirty="0"/>
              <a:t>Quarto livello</a:t>
            </a:r>
          </a:p>
          <a:p>
            <a:pPr lvl="4"/>
            <a:r>
              <a:rPr lang="it-IT" noProof="0" dirty="0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1" y="6477809"/>
            <a:ext cx="4299184" cy="3409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5617201" y="6477809"/>
            <a:ext cx="4299184" cy="34099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BCA7EB0-93E0-48CB-ABC4-C4CBC4993B05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0530677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Risultati immagini per milano digitale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6" t="-27" r="7647" b="4199"/>
          <a:stretch/>
        </p:blipFill>
        <p:spPr bwMode="auto">
          <a:xfrm>
            <a:off x="6600056" y="2956457"/>
            <a:ext cx="5571523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7"/>
          <p:cNvSpPr/>
          <p:nvPr userDrawn="1"/>
        </p:nvSpPr>
        <p:spPr>
          <a:xfrm>
            <a:off x="0" y="0"/>
            <a:ext cx="12192000" cy="2956456"/>
          </a:xfrm>
          <a:prstGeom prst="rect">
            <a:avLst/>
          </a:prstGeom>
          <a:solidFill>
            <a:srgbClr val="DD1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prstClr val="white"/>
              </a:solidFill>
            </a:endParaRPr>
          </a:p>
        </p:txBody>
      </p:sp>
      <p:sp>
        <p:nvSpPr>
          <p:cNvPr id="9" name="Titolo 8"/>
          <p:cNvSpPr>
            <a:spLocks noGrp="1"/>
          </p:cNvSpPr>
          <p:nvPr>
            <p:ph type="title"/>
          </p:nvPr>
        </p:nvSpPr>
        <p:spPr>
          <a:xfrm>
            <a:off x="222967" y="4237892"/>
            <a:ext cx="5274847" cy="1325563"/>
          </a:xfrm>
          <a:prstGeom prst="rect">
            <a:avLst/>
          </a:prstGeom>
        </p:spPr>
        <p:txBody>
          <a:bodyPr/>
          <a:lstStyle>
            <a:lvl1pPr algn="l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r>
              <a:rPr lang="it-IT"/>
              <a:t>Fare clic per modificare lo stile del titolo</a:t>
            </a:r>
          </a:p>
        </p:txBody>
      </p:sp>
      <p:pic>
        <p:nvPicPr>
          <p:cNvPr id="18" name="Immagin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323" y="-2043608"/>
            <a:ext cx="4993597" cy="6858000"/>
          </a:xfrm>
          <a:prstGeom prst="rect">
            <a:avLst/>
          </a:prstGeom>
        </p:spPr>
      </p:pic>
      <p:sp>
        <p:nvSpPr>
          <p:cNvPr id="4" name="Rettangolo 3"/>
          <p:cNvSpPr/>
          <p:nvPr userDrawn="1"/>
        </p:nvSpPr>
        <p:spPr>
          <a:xfrm>
            <a:off x="8400256" y="4676893"/>
            <a:ext cx="2428056" cy="5942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400"/>
          </a:p>
        </p:txBody>
      </p:sp>
      <p:pic>
        <p:nvPicPr>
          <p:cNvPr id="24" name="Immagine 2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348845" y="4318993"/>
            <a:ext cx="2530877" cy="1310010"/>
          </a:xfrm>
          <a:prstGeom prst="rect">
            <a:avLst/>
          </a:prstGeom>
        </p:spPr>
      </p:pic>
      <p:sp>
        <p:nvSpPr>
          <p:cNvPr id="25" name="CasellaDiTesto 24"/>
          <p:cNvSpPr txBox="1"/>
          <p:nvPr userDrawn="1"/>
        </p:nvSpPr>
        <p:spPr>
          <a:xfrm>
            <a:off x="7806495" y="5155687"/>
            <a:ext cx="3615575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it-IT" sz="900" b="1" dirty="0">
                <a:solidFill>
                  <a:srgbClr val="DD1835"/>
                </a:solidFill>
                <a:latin typeface="+mj-lt"/>
                <a:cs typeface="Segoe UI Light" panose="020B0502040204020203" pitchFamily="34" charset="0"/>
              </a:rPr>
              <a:t>D</a:t>
            </a:r>
            <a:r>
              <a:rPr lang="it-IT" sz="900" dirty="0">
                <a:solidFill>
                  <a:srgbClr val="DD1835"/>
                </a:solidFill>
                <a:latin typeface="+mj-lt"/>
                <a:cs typeface="Segoe UI Light" panose="020B0502040204020203" pitchFamily="34" charset="0"/>
              </a:rPr>
              <a:t>irezione</a:t>
            </a:r>
            <a:r>
              <a:rPr lang="it-IT" sz="900" dirty="0">
                <a:solidFill>
                  <a:srgbClr val="ED0038"/>
                </a:solidFill>
                <a:latin typeface="+mj-lt"/>
                <a:cs typeface="Segoe UI Light" panose="020B0502040204020203" pitchFamily="34" charset="0"/>
              </a:rPr>
              <a:t> </a:t>
            </a:r>
            <a:r>
              <a:rPr lang="it-IT" sz="900" b="1" dirty="0">
                <a:solidFill>
                  <a:schemeClr val="bg1">
                    <a:lumMod val="50000"/>
                  </a:schemeClr>
                </a:solidFill>
                <a:latin typeface="+mj-lt"/>
                <a:cs typeface="Segoe UI Light" panose="020B0502040204020203" pitchFamily="34" charset="0"/>
              </a:rPr>
              <a:t>S</a:t>
            </a:r>
            <a:r>
              <a:rPr lang="it-IT" sz="900" dirty="0">
                <a:solidFill>
                  <a:schemeClr val="bg1">
                    <a:lumMod val="50000"/>
                  </a:schemeClr>
                </a:solidFill>
                <a:latin typeface="+mj-lt"/>
                <a:cs typeface="Segoe UI Light" panose="020B0502040204020203" pitchFamily="34" charset="0"/>
              </a:rPr>
              <a:t>istemi</a:t>
            </a:r>
            <a:r>
              <a:rPr lang="it-IT" sz="900" b="1" dirty="0">
                <a:solidFill>
                  <a:schemeClr val="bg1">
                    <a:lumMod val="50000"/>
                  </a:schemeClr>
                </a:solidFill>
                <a:latin typeface="+mj-lt"/>
                <a:cs typeface="Segoe UI Light" panose="020B0502040204020203" pitchFamily="34" charset="0"/>
              </a:rPr>
              <a:t> I</a:t>
            </a:r>
            <a:r>
              <a:rPr lang="it-IT" sz="900" dirty="0">
                <a:solidFill>
                  <a:schemeClr val="bg1">
                    <a:lumMod val="50000"/>
                  </a:schemeClr>
                </a:solidFill>
                <a:latin typeface="+mj-lt"/>
                <a:cs typeface="Segoe UI Light" panose="020B0502040204020203" pitchFamily="34" charset="0"/>
              </a:rPr>
              <a:t>nformativi e </a:t>
            </a:r>
            <a:r>
              <a:rPr lang="it-IT" sz="900" b="1" dirty="0">
                <a:solidFill>
                  <a:schemeClr val="bg1">
                    <a:lumMod val="50000"/>
                  </a:schemeClr>
                </a:solidFill>
                <a:latin typeface="+mj-lt"/>
                <a:cs typeface="Segoe UI Light" panose="020B0502040204020203" pitchFamily="34" charset="0"/>
              </a:rPr>
              <a:t>A</a:t>
            </a:r>
            <a:r>
              <a:rPr lang="it-IT" sz="900" dirty="0">
                <a:solidFill>
                  <a:schemeClr val="bg1">
                    <a:lumMod val="50000"/>
                  </a:schemeClr>
                </a:solidFill>
                <a:latin typeface="+mj-lt"/>
                <a:cs typeface="Segoe UI Light" panose="020B0502040204020203" pitchFamily="34" charset="0"/>
              </a:rPr>
              <a:t>genda </a:t>
            </a:r>
            <a:r>
              <a:rPr lang="it-IT" sz="900" b="1" dirty="0">
                <a:solidFill>
                  <a:schemeClr val="bg1">
                    <a:lumMod val="50000"/>
                  </a:schemeClr>
                </a:solidFill>
                <a:latin typeface="+mj-lt"/>
                <a:cs typeface="Segoe UI Light" panose="020B0502040204020203" pitchFamily="34" charset="0"/>
              </a:rPr>
              <a:t>D</a:t>
            </a:r>
            <a:r>
              <a:rPr lang="it-IT" sz="900" dirty="0">
                <a:solidFill>
                  <a:schemeClr val="bg1">
                    <a:lumMod val="50000"/>
                  </a:schemeClr>
                </a:solidFill>
                <a:latin typeface="+mj-lt"/>
                <a:cs typeface="Segoe UI Light" panose="020B0502040204020203" pitchFamily="34" charset="0"/>
              </a:rPr>
              <a:t>igitale</a:t>
            </a:r>
          </a:p>
        </p:txBody>
      </p:sp>
    </p:spTree>
    <p:extLst>
      <p:ext uri="{BB962C8B-B14F-4D97-AF65-F5344CB8AC3E}">
        <p14:creationId xmlns:p14="http://schemas.microsoft.com/office/powerpoint/2010/main" val="273638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Layout personalizza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Risultati immagini per milano gae aulenti">
            <a:extLst>
              <a:ext uri="{FF2B5EF4-FFF2-40B4-BE49-F238E27FC236}">
                <a16:creationId xmlns:a16="http://schemas.microsoft.com/office/drawing/2014/main" id="{EA4D13C6-ADCC-472B-88A6-3C569CBCF0CC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12224018" cy="718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id="{4CB75E50-1400-4766-86CB-46981553CD15}"/>
              </a:ext>
            </a:extLst>
          </p:cNvPr>
          <p:cNvSpPr/>
          <p:nvPr userDrawn="1"/>
        </p:nvSpPr>
        <p:spPr>
          <a:xfrm>
            <a:off x="-184424" y="-5281"/>
            <a:ext cx="12617128" cy="7826769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8" name="Immagin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323" y="-2043608"/>
            <a:ext cx="4993597" cy="6858000"/>
          </a:xfrm>
          <a:prstGeom prst="rect">
            <a:avLst/>
          </a:prstGeom>
        </p:spPr>
      </p:pic>
      <p:sp>
        <p:nvSpPr>
          <p:cNvPr id="12" name="Rectangle 7">
            <a:extLst>
              <a:ext uri="{FF2B5EF4-FFF2-40B4-BE49-F238E27FC236}">
                <a16:creationId xmlns:a16="http://schemas.microsoft.com/office/drawing/2014/main" id="{4B725F00-D277-4EAD-88F8-36D08EB32AEF}"/>
              </a:ext>
            </a:extLst>
          </p:cNvPr>
          <p:cNvSpPr/>
          <p:nvPr userDrawn="1"/>
        </p:nvSpPr>
        <p:spPr>
          <a:xfrm>
            <a:off x="5928069" y="4149080"/>
            <a:ext cx="6295947" cy="1943908"/>
          </a:xfrm>
          <a:prstGeom prst="rect">
            <a:avLst/>
          </a:prstGeom>
          <a:solidFill>
            <a:srgbClr val="DD1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9" name="Titolo 8"/>
          <p:cNvSpPr>
            <a:spLocks noGrp="1"/>
          </p:cNvSpPr>
          <p:nvPr>
            <p:ph type="title"/>
          </p:nvPr>
        </p:nvSpPr>
        <p:spPr>
          <a:xfrm>
            <a:off x="6096000" y="4365104"/>
            <a:ext cx="5713677" cy="1325563"/>
          </a:xfrm>
          <a:prstGeom prst="rect">
            <a:avLst/>
          </a:prstGeom>
        </p:spPr>
        <p:txBody>
          <a:bodyPr/>
          <a:lstStyle>
            <a:lvl1pPr algn="l">
              <a:defRPr sz="240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</p:spTree>
    <p:extLst>
      <p:ext uri="{BB962C8B-B14F-4D97-AF65-F5344CB8AC3E}">
        <p14:creationId xmlns:p14="http://schemas.microsoft.com/office/powerpoint/2010/main" val="3703837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 userDrawn="1"/>
        </p:nvSpPr>
        <p:spPr>
          <a:xfrm>
            <a:off x="0" y="-1"/>
            <a:ext cx="12192000" cy="1124745"/>
          </a:xfrm>
          <a:prstGeom prst="rect">
            <a:avLst/>
          </a:prstGeom>
          <a:solidFill>
            <a:srgbClr val="DD1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it-IT" sz="1400">
              <a:solidFill>
                <a:prstClr val="white"/>
              </a:solidFill>
            </a:endParaRPr>
          </a:p>
        </p:txBody>
      </p:sp>
      <p:sp>
        <p:nvSpPr>
          <p:cNvPr id="10" name="Titolo 5"/>
          <p:cNvSpPr>
            <a:spLocks noGrp="1"/>
          </p:cNvSpPr>
          <p:nvPr>
            <p:ph type="ctrTitle"/>
          </p:nvPr>
        </p:nvSpPr>
        <p:spPr>
          <a:xfrm>
            <a:off x="1341696" y="345156"/>
            <a:ext cx="8064896" cy="434429"/>
          </a:xfrm>
          <a:prstGeom prst="rect">
            <a:avLst/>
          </a:prstGeom>
        </p:spPr>
        <p:txBody>
          <a:bodyPr anchor="b"/>
          <a:lstStyle>
            <a:lvl1pPr algn="l">
              <a:defRPr sz="2000">
                <a:solidFill>
                  <a:schemeClr val="bg1"/>
                </a:solidFill>
                <a:latin typeface="Georgia" panose="02040502050405020303" pitchFamily="18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11" name="Segnaposto contenuto 2"/>
          <p:cNvSpPr>
            <a:spLocks noGrp="1"/>
          </p:cNvSpPr>
          <p:nvPr>
            <p:ph idx="1"/>
          </p:nvPr>
        </p:nvSpPr>
        <p:spPr>
          <a:xfrm>
            <a:off x="719403" y="1650392"/>
            <a:ext cx="10972800" cy="4586920"/>
          </a:xfrm>
          <a:prstGeom prst="rect">
            <a:avLst/>
          </a:prstGeom>
        </p:spPr>
        <p:txBody>
          <a:bodyPr/>
          <a:lstStyle>
            <a:lvl1pPr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1pPr>
            <a:lvl2pPr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2pPr>
            <a:lvl3pPr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3pPr>
            <a:lvl4pPr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4pPr>
            <a:lvl5pPr>
              <a:defRPr sz="1600">
                <a:solidFill>
                  <a:schemeClr val="tx1">
                    <a:lumMod val="65000"/>
                    <a:lumOff val="35000"/>
                  </a:schemeClr>
                </a:solidFill>
                <a:latin typeface="Georgia" panose="02040502050405020303" pitchFamily="18" charset="0"/>
                <a:ea typeface="Georgia" panose="02040502050405020303" pitchFamily="18" charset="0"/>
                <a:cs typeface="Georgia" panose="02040502050405020303" pitchFamily="18" charset="0"/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52285"/>
            <a:ext cx="2844800" cy="269191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595959"/>
                </a:solidFill>
                <a:latin typeface="+mn-lt"/>
              </a:defRPr>
            </a:lvl1pPr>
          </a:lstStyle>
          <a:p>
            <a:fld id="{3EE28D72-AD8D-4ABB-9BE4-56994EF9A656}" type="slidenum">
              <a:rPr lang="en-US" smtClean="0"/>
              <a:pPr/>
              <a:t>‹N›</a:t>
            </a:fld>
            <a:endParaRPr lang="en-US" dirty="0"/>
          </a:p>
        </p:txBody>
      </p:sp>
      <p:pic>
        <p:nvPicPr>
          <p:cNvPr id="13" name="Immagine 1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3" t="36350" r="53561" b="31100"/>
          <a:stretch/>
        </p:blipFill>
        <p:spPr>
          <a:xfrm>
            <a:off x="249593" y="129829"/>
            <a:ext cx="877855" cy="92549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olo 5"/>
          <p:cNvSpPr>
            <a:spLocks noGrp="1"/>
          </p:cNvSpPr>
          <p:nvPr>
            <p:ph type="ctrTitle"/>
          </p:nvPr>
        </p:nvSpPr>
        <p:spPr>
          <a:xfrm>
            <a:off x="336000" y="332656"/>
            <a:ext cx="11520000" cy="442035"/>
          </a:xfrm>
          <a:prstGeom prst="rect">
            <a:avLst/>
          </a:prstGeom>
        </p:spPr>
        <p:txBody>
          <a:bodyPr lIns="72000" tIns="36000" rIns="72000" bIns="36000" anchor="t">
            <a:spAutoFit/>
          </a:bodyPr>
          <a:lstStyle>
            <a:lvl1pPr algn="l">
              <a:defRPr sz="2400" b="1" i="0">
                <a:solidFill>
                  <a:srgbClr val="FF0000"/>
                </a:solidFill>
                <a:latin typeface="+mj-lt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11" name="Segnaposto contenuto 2"/>
          <p:cNvSpPr>
            <a:spLocks noGrp="1"/>
          </p:cNvSpPr>
          <p:nvPr>
            <p:ph idx="1"/>
          </p:nvPr>
        </p:nvSpPr>
        <p:spPr>
          <a:xfrm>
            <a:off x="336000" y="1268760"/>
            <a:ext cx="11520000" cy="4896544"/>
          </a:xfrm>
          <a:prstGeom prst="rect">
            <a:avLst/>
          </a:prstGeom>
        </p:spPr>
        <p:txBody>
          <a:bodyPr/>
          <a:lstStyle>
            <a:lvl1pPr marL="285750" indent="-285750">
              <a:buFont typeface="Wingdings" panose="05000000000000000000" pitchFamily="2" charset="2"/>
              <a:buChar char="§"/>
              <a:defRPr sz="1600">
                <a:solidFill>
                  <a:schemeClr val="tx1"/>
                </a:solidFill>
                <a:latin typeface="+mj-lt"/>
                <a:ea typeface="Georgia" panose="02040502050405020303" pitchFamily="18" charset="0"/>
                <a:cs typeface="Georgia" panose="02040502050405020303" pitchFamily="18" charset="0"/>
              </a:defRPr>
            </a:lvl1pPr>
            <a:lvl2pPr>
              <a:defRPr sz="1600">
                <a:solidFill>
                  <a:schemeClr val="tx1"/>
                </a:solidFill>
                <a:latin typeface="+mj-lt"/>
                <a:ea typeface="Georgia" panose="02040502050405020303" pitchFamily="18" charset="0"/>
                <a:cs typeface="Georgia" panose="02040502050405020303" pitchFamily="18" charset="0"/>
              </a:defRPr>
            </a:lvl2pPr>
            <a:lvl3pPr>
              <a:defRPr sz="1600">
                <a:solidFill>
                  <a:schemeClr val="tx1"/>
                </a:solidFill>
                <a:latin typeface="+mj-lt"/>
                <a:ea typeface="Georgia" panose="02040502050405020303" pitchFamily="18" charset="0"/>
                <a:cs typeface="Georgia" panose="02040502050405020303" pitchFamily="18" charset="0"/>
              </a:defRPr>
            </a:lvl3pPr>
            <a:lvl4pPr>
              <a:defRPr sz="1600">
                <a:solidFill>
                  <a:schemeClr val="tx1"/>
                </a:solidFill>
                <a:latin typeface="+mj-lt"/>
                <a:ea typeface="Georgia" panose="02040502050405020303" pitchFamily="18" charset="0"/>
                <a:cs typeface="Georgia" panose="02040502050405020303" pitchFamily="18" charset="0"/>
              </a:defRPr>
            </a:lvl4pPr>
            <a:lvl5pPr>
              <a:defRPr sz="1600">
                <a:solidFill>
                  <a:schemeClr val="tx1"/>
                </a:solidFill>
                <a:latin typeface="+mj-lt"/>
                <a:ea typeface="Georgia" panose="02040502050405020303" pitchFamily="18" charset="0"/>
                <a:cs typeface="Georgia" panose="02040502050405020303" pitchFamily="18" charset="0"/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52285"/>
            <a:ext cx="3118400" cy="21707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595959"/>
                </a:solidFill>
                <a:latin typeface="+mn-lt"/>
              </a:defRPr>
            </a:lvl1pPr>
          </a:lstStyle>
          <a:p>
            <a:fld id="{3EE28D72-AD8D-4ABB-9BE4-56994EF9A656}" type="slidenum">
              <a:rPr lang="en-US" smtClean="0"/>
              <a:pPr/>
              <a:t>‹N›</a:t>
            </a:fld>
            <a:endParaRPr lang="en-US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D6E66E95-40F8-4271-8CD8-FD43B66554F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316" t="18975" r="22531" b="36115"/>
          <a:stretch/>
        </p:blipFill>
        <p:spPr>
          <a:xfrm>
            <a:off x="336000" y="6237312"/>
            <a:ext cx="432048" cy="432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0541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 bwMode="black">
          <a:xfrm>
            <a:off x="441960" y="313420"/>
            <a:ext cx="10822942" cy="574516"/>
          </a:xfrm>
        </p:spPr>
        <p:txBody>
          <a:bodyPr wrap="square">
            <a:noAutofit/>
          </a:bodyPr>
          <a:lstStyle>
            <a:lvl1pPr>
              <a:defRPr b="1" i="0">
                <a:solidFill>
                  <a:srgbClr val="000000"/>
                </a:solidFill>
                <a:latin typeface="HP Simplified" pitchFamily="34" charset="0"/>
                <a:cs typeface="HP Simplified" pitchFamily="34" charset="0"/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3" name="Content Placeholder 5"/>
          <p:cNvSpPr>
            <a:spLocks noGrp="1"/>
          </p:cNvSpPr>
          <p:nvPr>
            <p:ph sz="quarter" idx="10"/>
          </p:nvPr>
        </p:nvSpPr>
        <p:spPr>
          <a:xfrm>
            <a:off x="438913" y="1028700"/>
            <a:ext cx="10826496" cy="5308600"/>
          </a:xfrm>
        </p:spPr>
        <p:txBody>
          <a:bodyPr wrap="square">
            <a:noAutofit/>
          </a:bodyPr>
          <a:lstStyle>
            <a:lvl2pPr>
              <a:defRPr>
                <a:solidFill>
                  <a:srgbClr val="0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0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72419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393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  <p:sldLayoutId id="2147483851" r:id="rId2"/>
    <p:sldLayoutId id="2147483845" r:id="rId3"/>
    <p:sldLayoutId id="2147483852" r:id="rId4"/>
    <p:sldLayoutId id="2147483854" r:id="rId5"/>
    <p:sldLayoutId id="2147483858" r:id="rId6"/>
  </p:sldLayoutIdLst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 b="1" i="1" kern="1200">
          <a:solidFill>
            <a:srgbClr val="004393"/>
          </a:solidFill>
          <a:latin typeface="Calibri" charset="0"/>
          <a:ea typeface="Calibri" charset="0"/>
          <a:cs typeface="Calibri" charset="0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91C6"/>
          </a:solidFill>
          <a:latin typeface="Arial" charset="0"/>
          <a:ea typeface="ＭＳ Ｐゴシック" charset="0"/>
          <a:cs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91C6"/>
          </a:solidFill>
          <a:latin typeface="Arial" charset="0"/>
          <a:ea typeface="ＭＳ Ｐゴシック" charset="0"/>
          <a:cs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91C6"/>
          </a:solidFill>
          <a:latin typeface="Arial" charset="0"/>
          <a:ea typeface="ＭＳ Ｐゴシック" charset="0"/>
          <a:cs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0091C6"/>
          </a:solidFill>
          <a:latin typeface="Arial" charset="0"/>
          <a:ea typeface="ＭＳ Ｐゴシック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0" indent="0" algn="l" rtl="0" eaLnBrk="0" fontAlgn="base" hangingPunct="0">
        <a:spcBef>
          <a:spcPct val="20000"/>
        </a:spcBef>
        <a:spcAft>
          <a:spcPct val="0"/>
        </a:spcAft>
        <a:buFont typeface="Arial" charset="0"/>
        <a:buNone/>
        <a:defRPr sz="2000" kern="1200">
          <a:solidFill>
            <a:schemeClr val="tx1"/>
          </a:solidFill>
          <a:latin typeface="Calibri" charset="0"/>
          <a:ea typeface="Calibri" charset="0"/>
          <a:cs typeface="Calibri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800" kern="1200">
          <a:solidFill>
            <a:schemeClr val="tx1"/>
          </a:solidFill>
          <a:latin typeface="Calibri" charset="0"/>
          <a:ea typeface="Calibri" charset="0"/>
          <a:cs typeface="Calibri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Calibri" charset="0"/>
          <a:ea typeface="Calibri" charset="0"/>
          <a:cs typeface="Calibri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400" kern="1200">
          <a:solidFill>
            <a:schemeClr val="tx1"/>
          </a:solidFill>
          <a:latin typeface="Calibri" charset="0"/>
          <a:ea typeface="Calibri" charset="0"/>
          <a:cs typeface="Calibri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300" kern="1200">
          <a:solidFill>
            <a:schemeClr val="tx1"/>
          </a:solidFill>
          <a:latin typeface="Calibri" charset="0"/>
          <a:ea typeface="Calibri" charset="0"/>
          <a:cs typeface="Calibri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agopa.it/it/prodotti-e-servizi/piattaforma-notifiche-digitali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4">
            <a:extLst>
              <a:ext uri="{FF2B5EF4-FFF2-40B4-BE49-F238E27FC236}">
                <a16:creationId xmlns:a16="http://schemas.microsoft.com/office/drawing/2014/main" id="{623F7BA5-84C7-4067-8C03-640200926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365105"/>
            <a:ext cx="5713677" cy="936104"/>
          </a:xfrm>
        </p:spPr>
        <p:txBody>
          <a:bodyPr/>
          <a:lstStyle/>
          <a:p>
            <a:r>
              <a:rPr lang="it-IT" dirty="0"/>
              <a:t>SPID, CIE e Domicilio Digitale Speciale</a:t>
            </a:r>
            <a:br>
              <a:rPr lang="it-IT" i="1" dirty="0"/>
            </a:br>
            <a:endParaRPr lang="it-IT" i="1" dirty="0"/>
          </a:p>
        </p:txBody>
      </p:sp>
    </p:spTree>
    <p:extLst>
      <p:ext uri="{BB962C8B-B14F-4D97-AF65-F5344CB8AC3E}">
        <p14:creationId xmlns:p14="http://schemas.microsoft.com/office/powerpoint/2010/main" val="4259832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7EEECF89-849E-4DA7-96E7-66215737DD2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Utenti dei servizi digitali del Comune di Milano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92DD1439-41B8-439C-8135-B2D7C05252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6000" y="1268760"/>
            <a:ext cx="6120040" cy="2088232"/>
          </a:xfrm>
        </p:spPr>
        <p:txBody>
          <a:bodyPr/>
          <a:lstStyle/>
          <a:p>
            <a:pPr marL="0" indent="0">
              <a:buNone/>
              <a:tabLst>
                <a:tab pos="4303713" algn="l"/>
              </a:tabLst>
            </a:pPr>
            <a:r>
              <a:rPr lang="it-IT" dirty="0"/>
              <a:t>Utenti dei servizi digitali del Comune di Milano al 31 Luglio 2022:</a:t>
            </a:r>
          </a:p>
          <a:p>
            <a:pPr>
              <a:tabLst>
                <a:tab pos="4303713" algn="l"/>
              </a:tabLst>
            </a:pPr>
            <a:endParaRPr lang="it-IT" dirty="0"/>
          </a:p>
          <a:p>
            <a:pPr>
              <a:tabLst>
                <a:tab pos="4749800" algn="l"/>
              </a:tabLst>
            </a:pPr>
            <a:r>
              <a:rPr lang="it-IT" dirty="0"/>
              <a:t>Registrati al portale:	</a:t>
            </a:r>
            <a:r>
              <a:rPr lang="it-IT" b="1" dirty="0"/>
              <a:t>960.679</a:t>
            </a:r>
            <a:endParaRPr lang="it-IT" dirty="0"/>
          </a:p>
          <a:p>
            <a:pPr lvl="1">
              <a:tabLst>
                <a:tab pos="4749800" algn="l"/>
              </a:tabLst>
            </a:pPr>
            <a:r>
              <a:rPr lang="it-IT" dirty="0"/>
              <a:t>di cui con SPID: 	</a:t>
            </a:r>
            <a:r>
              <a:rPr lang="it-IT" b="1" dirty="0"/>
              <a:t>945.308</a:t>
            </a:r>
            <a:endParaRPr lang="it-IT" dirty="0"/>
          </a:p>
          <a:p>
            <a:pPr lvl="1">
              <a:tabLst>
                <a:tab pos="4749800" algn="l"/>
              </a:tabLst>
            </a:pPr>
            <a:r>
              <a:rPr lang="it-IT" dirty="0"/>
              <a:t>di cui residenti </a:t>
            </a:r>
            <a:r>
              <a:rPr lang="it-IT" sz="1200" dirty="0"/>
              <a:t>(riferito al totale registrati al portale) </a:t>
            </a:r>
            <a:r>
              <a:rPr lang="it-IT" dirty="0"/>
              <a:t>	</a:t>
            </a:r>
            <a:r>
              <a:rPr lang="it-IT" b="1" dirty="0"/>
              <a:t>520.165</a:t>
            </a:r>
            <a:endParaRPr lang="it-IT" dirty="0"/>
          </a:p>
          <a:p>
            <a:endParaRPr lang="it-IT" dirty="0"/>
          </a:p>
          <a:p>
            <a:endParaRPr lang="it-IT" dirty="0"/>
          </a:p>
          <a:p>
            <a:r>
              <a:rPr lang="it-IT" dirty="0"/>
              <a:t>Lo </a:t>
            </a:r>
            <a:r>
              <a:rPr lang="it-IT" b="1" dirty="0"/>
              <a:t>SPID</a:t>
            </a:r>
            <a:r>
              <a:rPr lang="it-IT" dirty="0"/>
              <a:t> è di gran lunga il metodo di accesso più utilizzato per accedere ai servizi online</a:t>
            </a:r>
          </a:p>
          <a:p>
            <a:r>
              <a:rPr lang="it-IT" dirty="0"/>
              <a:t>La </a:t>
            </a:r>
            <a:r>
              <a:rPr lang="it-IT" b="1" dirty="0"/>
              <a:t>CIE</a:t>
            </a:r>
            <a:r>
              <a:rPr lang="it-IT" dirty="0"/>
              <a:t> è utilizzata in particolare dalle fasce </a:t>
            </a:r>
            <a:r>
              <a:rPr lang="it-IT" b="1" dirty="0"/>
              <a:t>più giovani</a:t>
            </a:r>
          </a:p>
          <a:p>
            <a:r>
              <a:rPr lang="it-IT" dirty="0"/>
              <a:t>Non si evidenziano gap di penetrazione per fasce di età sotto i 65. Il segmento </a:t>
            </a:r>
            <a:r>
              <a:rPr lang="it-IT" b="1" dirty="0"/>
              <a:t>over 65</a:t>
            </a:r>
            <a:r>
              <a:rPr lang="it-IT" dirty="0"/>
              <a:t> presenta</a:t>
            </a:r>
            <a:r>
              <a:rPr lang="it-IT" b="1" dirty="0"/>
              <a:t> una minor pene</a:t>
            </a:r>
            <a:r>
              <a:rPr lang="it-IT" dirty="0"/>
              <a:t>trazione degli strumenti di accesso ai servizi digitali</a:t>
            </a:r>
          </a:p>
          <a:p>
            <a:endParaRPr lang="it-IT" dirty="0"/>
          </a:p>
        </p:txBody>
      </p:sp>
      <p:sp>
        <p:nvSpPr>
          <p:cNvPr id="6" name="Segnaposto contenuto 3">
            <a:extLst>
              <a:ext uri="{FF2B5EF4-FFF2-40B4-BE49-F238E27FC236}">
                <a16:creationId xmlns:a16="http://schemas.microsoft.com/office/drawing/2014/main" id="{F4957A60-BC25-4477-B67E-CCCD116637B5}"/>
              </a:ext>
            </a:extLst>
          </p:cNvPr>
          <p:cNvSpPr txBox="1">
            <a:spLocks/>
          </p:cNvSpPr>
          <p:nvPr/>
        </p:nvSpPr>
        <p:spPr>
          <a:xfrm>
            <a:off x="6672064" y="1257029"/>
            <a:ext cx="5172518" cy="2088232"/>
          </a:xfrm>
          <a:prstGeom prst="rect">
            <a:avLst/>
          </a:prstGeom>
        </p:spPr>
        <p:txBody>
          <a:bodyPr/>
          <a:lstStyle>
            <a:lvl1pPr marL="2857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j-lt"/>
                <a:ea typeface="Georgia" panose="02040502050405020303" pitchFamily="18" charset="0"/>
                <a:cs typeface="Georgia" panose="02040502050405020303" pitchFamily="18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chemeClr val="tx1"/>
                </a:solidFill>
                <a:latin typeface="+mj-lt"/>
                <a:ea typeface="Georgia" panose="02040502050405020303" pitchFamily="18" charset="0"/>
                <a:cs typeface="Georgia" panose="02040502050405020303" pitchFamily="18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j-lt"/>
                <a:ea typeface="Georgia" panose="02040502050405020303" pitchFamily="18" charset="0"/>
                <a:cs typeface="Georgia" panose="02040502050405020303" pitchFamily="18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600" kern="1200">
                <a:solidFill>
                  <a:schemeClr val="tx1"/>
                </a:solidFill>
                <a:latin typeface="+mj-lt"/>
                <a:ea typeface="Georgia" panose="02040502050405020303" pitchFamily="18" charset="0"/>
                <a:cs typeface="Georgia" panose="02040502050405020303" pitchFamily="18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600" kern="1200">
                <a:solidFill>
                  <a:schemeClr val="tx1"/>
                </a:solidFill>
                <a:latin typeface="+mj-lt"/>
                <a:ea typeface="Georgia" panose="02040502050405020303" pitchFamily="18" charset="0"/>
                <a:cs typeface="Georgia" panose="02040502050405020303" pitchFamily="18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tabLst>
                <a:tab pos="4303713" algn="l"/>
              </a:tabLst>
            </a:pPr>
            <a:r>
              <a:rPr lang="it-IT" dirty="0"/>
              <a:t>Dati Anagrafe al 31 Luglio 2022:</a:t>
            </a:r>
          </a:p>
          <a:p>
            <a:pPr>
              <a:tabLst>
                <a:tab pos="4303713" algn="l"/>
              </a:tabLst>
            </a:pPr>
            <a:endParaRPr lang="it-IT" dirty="0"/>
          </a:p>
          <a:p>
            <a:pPr>
              <a:tabLst>
                <a:tab pos="3948113" algn="l"/>
              </a:tabLst>
            </a:pPr>
            <a:r>
              <a:rPr lang="it-IT" dirty="0"/>
              <a:t>Totale Popolazione residente:	</a:t>
            </a:r>
            <a:r>
              <a:rPr lang="it-IT" b="1" dirty="0"/>
              <a:t>1.400.000</a:t>
            </a:r>
          </a:p>
          <a:p>
            <a:pPr lvl="1">
              <a:tabLst>
                <a:tab pos="3948113" algn="l"/>
              </a:tabLst>
            </a:pPr>
            <a:r>
              <a:rPr lang="it-IT" dirty="0"/>
              <a:t>di cui Maggiorenni:	</a:t>
            </a:r>
            <a:r>
              <a:rPr lang="it-IT" b="1" dirty="0"/>
              <a:t>1.190.000</a:t>
            </a:r>
          </a:p>
          <a:p>
            <a:pPr lvl="1">
              <a:tabLst>
                <a:tab pos="3948113" algn="l"/>
              </a:tabLst>
            </a:pPr>
            <a:endParaRPr lang="it-IT" b="1" dirty="0"/>
          </a:p>
          <a:p>
            <a:pPr>
              <a:tabLst>
                <a:tab pos="3948113" algn="l"/>
              </a:tabLst>
            </a:pPr>
            <a:r>
              <a:rPr lang="it-IT" dirty="0"/>
              <a:t>Totale Nuclei Familiari:	</a:t>
            </a:r>
            <a:r>
              <a:rPr lang="it-IT" b="1" dirty="0"/>
              <a:t>730.000</a:t>
            </a:r>
          </a:p>
          <a:p>
            <a:pPr marL="0" indent="0">
              <a:buNone/>
            </a:pPr>
            <a:r>
              <a:rPr lang="it-IT" dirty="0"/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10402371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69E21A7-CCF7-49A3-A0ED-CE9A5D5FB3C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Fascicolo del Cittadino: Domicilio Digitale Speciale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4ECC13A-6002-47D7-897C-466A8CD09A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16280" y="908720"/>
            <a:ext cx="3239720" cy="4896544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it-IT" sz="1400" dirty="0"/>
              <a:t>I Cittadini possono eleggere il proprio domicilio digitale speciale all'interno del Fascicolo del Cittadino, e </a:t>
            </a:r>
            <a:r>
              <a:rPr lang="it-IT" sz="1400" b="1" dirty="0"/>
              <a:t>ricevere notifiche digitali via PEC </a:t>
            </a:r>
            <a:r>
              <a:rPr lang="it-IT" sz="1400" dirty="0"/>
              <a:t>da parte del Comune di Milano anziché cartacee al proprio domicilio fisico.</a:t>
            </a:r>
          </a:p>
          <a:p>
            <a:pPr>
              <a:spcBef>
                <a:spcPts val="1200"/>
              </a:spcBef>
            </a:pPr>
            <a:r>
              <a:rPr lang="it-IT" sz="1400" dirty="0"/>
              <a:t>In linea con le indicazioni del Governo e di </a:t>
            </a:r>
            <a:r>
              <a:rPr lang="it-IT" sz="1400" dirty="0" err="1"/>
              <a:t>Agid</a:t>
            </a:r>
            <a:r>
              <a:rPr lang="it-IT" sz="1400" dirty="0"/>
              <a:t>, il servizio consente ai cittadini di ricevere le comunicazioni in modo </a:t>
            </a:r>
            <a:r>
              <a:rPr lang="it-IT" sz="1400" b="1" dirty="0"/>
              <a:t>semplice e immediato </a:t>
            </a:r>
            <a:r>
              <a:rPr lang="it-IT" sz="1400" dirty="0"/>
              <a:t>e al tempo stesso garantirà all'Amministrazione e ai Cittadini un </a:t>
            </a:r>
            <a:r>
              <a:rPr lang="it-IT" sz="1400" b="1" dirty="0"/>
              <a:t>risparmio</a:t>
            </a:r>
            <a:r>
              <a:rPr lang="it-IT" sz="1400" dirty="0"/>
              <a:t> dei costi sostenuti per le spese postali, oltre che un impatto positivo sull’</a:t>
            </a:r>
            <a:r>
              <a:rPr lang="it-IT" sz="1400" b="1" dirty="0"/>
              <a:t>ambiente</a:t>
            </a:r>
            <a:r>
              <a:rPr lang="it-IT" sz="1400" dirty="0"/>
              <a:t> per l’eliminazione della carta e dei trasporti necessari per la consegna delle notifiche</a:t>
            </a:r>
          </a:p>
          <a:p>
            <a:pPr>
              <a:spcBef>
                <a:spcPts val="1200"/>
              </a:spcBef>
            </a:pPr>
            <a:r>
              <a:rPr lang="it-IT" sz="1400" dirty="0"/>
              <a:t>Oltre </a:t>
            </a:r>
            <a:r>
              <a:rPr lang="it-IT" sz="1400" b="1" dirty="0"/>
              <a:t>17.000</a:t>
            </a:r>
            <a:r>
              <a:rPr lang="it-IT" sz="1400" dirty="0"/>
              <a:t> domicili digitali speciali registrati in un anno dall’avvio del servizio (agosto 2021)</a:t>
            </a:r>
          </a:p>
          <a:p>
            <a:pPr>
              <a:spcBef>
                <a:spcPts val="1200"/>
              </a:spcBef>
            </a:pPr>
            <a:endParaRPr lang="it-IT" sz="1400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80524356-4CFC-4037-8B2C-D8D2A6E1D1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28D72-AD8D-4ABB-9BE4-56994EF9A656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CC21EBAF-4114-4267-BFB0-12B4223C11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242" y="1124744"/>
            <a:ext cx="4411738" cy="4896544"/>
          </a:xfrm>
          <a:prstGeom prst="rect">
            <a:avLst/>
          </a:prstGeom>
        </p:spPr>
      </p:pic>
      <p:pic>
        <p:nvPicPr>
          <p:cNvPr id="21" name="Immagine 20">
            <a:extLst>
              <a:ext uri="{FF2B5EF4-FFF2-40B4-BE49-F238E27FC236}">
                <a16:creationId xmlns:a16="http://schemas.microsoft.com/office/drawing/2014/main" id="{C889ECDB-41B6-40A3-91A0-B28901BFFA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3432" y="774691"/>
            <a:ext cx="7706012" cy="4060288"/>
          </a:xfrm>
          <a:prstGeom prst="rect">
            <a:avLst/>
          </a:prstGeom>
        </p:spPr>
      </p:pic>
      <p:sp>
        <p:nvSpPr>
          <p:cNvPr id="22" name="Fumetto: rettangolo con angoli arrotondati 21">
            <a:extLst>
              <a:ext uri="{FF2B5EF4-FFF2-40B4-BE49-F238E27FC236}">
                <a16:creationId xmlns:a16="http://schemas.microsoft.com/office/drawing/2014/main" id="{1FFE1CE6-F97C-4E8B-8A8B-B902428F074B}"/>
              </a:ext>
            </a:extLst>
          </p:cNvPr>
          <p:cNvSpPr/>
          <p:nvPr/>
        </p:nvSpPr>
        <p:spPr>
          <a:xfrm>
            <a:off x="450242" y="4941168"/>
            <a:ext cx="1541302" cy="504056"/>
          </a:xfrm>
          <a:prstGeom prst="wedgeRoundRectCallout">
            <a:avLst>
              <a:gd name="adj1" fmla="val 41387"/>
              <a:gd name="adj2" fmla="val -118908"/>
              <a:gd name="adj3" fmla="val 16667"/>
            </a:avLst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72000" bIns="36000" rtlCol="0" anchor="ctr"/>
          <a:lstStyle/>
          <a:p>
            <a:pPr algn="ctr"/>
            <a:endParaRPr lang="it-IT" sz="1200" dirty="0"/>
          </a:p>
        </p:txBody>
      </p:sp>
    </p:spTree>
    <p:extLst>
      <p:ext uri="{BB962C8B-B14F-4D97-AF65-F5344CB8AC3E}">
        <p14:creationId xmlns:p14="http://schemas.microsoft.com/office/powerpoint/2010/main" val="13452245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1C66D84-738F-4B33-AAC7-67BA70894A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Prossimi Passi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7095EC1F-A01C-4442-B7BB-2CF9A9AA48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it-IT" dirty="0"/>
              <a:t>Individuare piano </a:t>
            </a:r>
            <a:r>
              <a:rPr lang="it-IT" b="1" dirty="0"/>
              <a:t>azioni mirate</a:t>
            </a:r>
            <a:r>
              <a:rPr lang="it-IT" dirty="0"/>
              <a:t> per accompagnare la </a:t>
            </a:r>
            <a:r>
              <a:rPr lang="it-IT" b="1" dirty="0"/>
              <a:t>diffusione di SPID</a:t>
            </a:r>
            <a:r>
              <a:rPr lang="it-IT" dirty="0"/>
              <a:t>:</a:t>
            </a:r>
          </a:p>
          <a:p>
            <a:pPr lvl="1">
              <a:spcBef>
                <a:spcPts val="600"/>
              </a:spcBef>
            </a:pPr>
            <a:r>
              <a:rPr lang="it-IT" dirty="0"/>
              <a:t>SPID day diffusi sul territorio (e.g. iniziative nei municipi</a:t>
            </a:r>
            <a:r>
              <a:rPr lang="it-IT"/>
              <a:t>, Milano Digital Week </a:t>
            </a:r>
            <a:r>
              <a:rPr lang="it-IT" dirty="0"/>
              <a:t>2022)</a:t>
            </a:r>
          </a:p>
          <a:p>
            <a:pPr lvl="1">
              <a:spcBef>
                <a:spcPts val="600"/>
              </a:spcBef>
            </a:pPr>
            <a:r>
              <a:rPr lang="it-IT" dirty="0"/>
              <a:t>Eventi formativi specifici per segmenti (e.g. over 65)</a:t>
            </a:r>
          </a:p>
          <a:p>
            <a:pPr>
              <a:spcBef>
                <a:spcPts val="600"/>
              </a:spcBef>
            </a:pPr>
            <a:endParaRPr lang="it-IT" dirty="0"/>
          </a:p>
          <a:p>
            <a:pPr>
              <a:spcBef>
                <a:spcPts val="600"/>
              </a:spcBef>
            </a:pPr>
            <a:r>
              <a:rPr lang="it-IT" dirty="0"/>
              <a:t>Individuare azioni per diffondere </a:t>
            </a:r>
            <a:r>
              <a:rPr lang="it-IT" b="1" dirty="0"/>
              <a:t>Domicilio Digitale</a:t>
            </a:r>
            <a:r>
              <a:rPr lang="it-IT" dirty="0"/>
              <a:t>:</a:t>
            </a:r>
          </a:p>
          <a:p>
            <a:pPr lvl="1">
              <a:spcBef>
                <a:spcPts val="600"/>
              </a:spcBef>
            </a:pPr>
            <a:r>
              <a:rPr lang="it-IT" dirty="0"/>
              <a:t>Iniziative di promozioni da parte </a:t>
            </a:r>
            <a:r>
              <a:rPr lang="it-IT" b="1" dirty="0"/>
              <a:t>operatori economici di servizi PEC</a:t>
            </a:r>
            <a:r>
              <a:rPr lang="it-IT" dirty="0"/>
              <a:t>;</a:t>
            </a:r>
          </a:p>
          <a:p>
            <a:pPr lvl="1">
              <a:spcBef>
                <a:spcPts val="600"/>
              </a:spcBef>
            </a:pPr>
            <a:r>
              <a:rPr lang="it-IT" dirty="0"/>
              <a:t>Partecipazione Comune di Milano alla sperimentazione di </a:t>
            </a:r>
            <a:r>
              <a:rPr lang="it-IT" b="1" dirty="0"/>
              <a:t>Piattaforma Notifiche Digitali</a:t>
            </a:r>
            <a:r>
              <a:rPr lang="it-IT" dirty="0"/>
              <a:t>:</a:t>
            </a:r>
          </a:p>
          <a:p>
            <a:pPr lvl="2">
              <a:spcBef>
                <a:spcPts val="600"/>
              </a:spcBef>
            </a:pPr>
            <a:r>
              <a:rPr lang="it-IT" dirty="0"/>
              <a:t>La Piattaforma Notifiche obiettivo di semplificare e rendere certa la notifica degli atti amministrativi con valore legale verso cittadini e imprese, con un risparmio di tempo e costi;</a:t>
            </a:r>
          </a:p>
          <a:p>
            <a:pPr lvl="2">
              <a:spcBef>
                <a:spcPts val="600"/>
              </a:spcBef>
            </a:pPr>
            <a:r>
              <a:rPr lang="it-IT" dirty="0"/>
              <a:t>La piattaforma è in fase di sviluppo e collaudo da parte di </a:t>
            </a:r>
            <a:r>
              <a:rPr lang="it-IT" dirty="0" err="1"/>
              <a:t>Pagopa</a:t>
            </a:r>
            <a:r>
              <a:rPr lang="it-IT" dirty="0"/>
              <a:t> </a:t>
            </a:r>
            <a:r>
              <a:rPr lang="it-IT" dirty="0" err="1"/>
              <a:t>S.p.A</a:t>
            </a:r>
            <a:endParaRPr lang="it-IT" dirty="0">
              <a:hlinkClick r:id="rId2"/>
            </a:endParaRPr>
          </a:p>
          <a:p>
            <a:pPr marL="1114425" lvl="2" indent="0">
              <a:spcBef>
                <a:spcPts val="600"/>
              </a:spcBef>
              <a:buNone/>
            </a:pPr>
            <a:r>
              <a:rPr lang="it-IT" dirty="0">
                <a:hlinkClick r:id="rId2"/>
              </a:rPr>
              <a:t>https://www.pagopa.it/it/prodotti-e-servizi/piattaforma-notifiche-digitali</a:t>
            </a:r>
            <a:endParaRPr lang="it-IT" dirty="0"/>
          </a:p>
          <a:p>
            <a:pPr lvl="2">
              <a:spcBef>
                <a:spcPts val="600"/>
              </a:spcBef>
            </a:pPr>
            <a:endParaRPr lang="it-IT" dirty="0"/>
          </a:p>
          <a:p>
            <a:pPr lvl="1">
              <a:spcBef>
                <a:spcPts val="600"/>
              </a:spcBef>
            </a:pPr>
            <a:endParaRPr lang="it-IT" dirty="0"/>
          </a:p>
          <a:p>
            <a:pPr>
              <a:spcBef>
                <a:spcPts val="600"/>
              </a:spcBef>
            </a:pPr>
            <a:endParaRPr lang="it-IT" dirty="0"/>
          </a:p>
          <a:p>
            <a:pPr>
              <a:spcBef>
                <a:spcPts val="600"/>
              </a:spcBef>
            </a:pPr>
            <a:endParaRPr lang="it-IT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EB231DE-AC04-4889-907C-8C3EDBFD2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28D72-AD8D-4ABB-9BE4-56994EF9A656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28826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STSLIDEVIEWED" val="597,2,Storia"/>
</p:tagLst>
</file>

<file path=ppt/theme/theme1.xml><?xml version="1.0" encoding="utf-8"?>
<a:theme xmlns:a="http://schemas.openxmlformats.org/drawingml/2006/main" name="1_schema_slid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12700">
          <a:solidFill>
            <a:schemeClr val="tx1"/>
          </a:solidFill>
        </a:ln>
      </a:spPr>
      <a:bodyPr lIns="72000" tIns="36000" rIns="72000" bIns="36000" rtlCol="0" anchor="ctr"/>
      <a:lstStyle>
        <a:defPPr algn="ctr">
          <a:defRPr sz="1200"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72000" tIns="36000" rIns="72000" bIns="36000" rtlCol="0">
        <a:spAutoFit/>
      </a:bodyPr>
      <a:lstStyle>
        <a:defPPr marL="285750" indent="-285750" algn="l">
          <a:buFont typeface="Wingdings" panose="05000000000000000000" pitchFamily="2" charset="2"/>
          <a:buChar char="§"/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CDC59B80EF2AAC47BBD232AAB412A001" ma:contentTypeVersion="14" ma:contentTypeDescription="Creare un nuovo documento." ma:contentTypeScope="" ma:versionID="fd1ac244024e4c48ad6d669cdf48f2e0">
  <xsd:schema xmlns:xsd="http://www.w3.org/2001/XMLSchema" xmlns:xs="http://www.w3.org/2001/XMLSchema" xmlns:p="http://schemas.microsoft.com/office/2006/metadata/properties" xmlns:ns3="79767f7f-2f29-4a1a-8381-2881c0da1245" xmlns:ns4="8829e072-644d-4fdc-856d-ca828f08ca69" targetNamespace="http://schemas.microsoft.com/office/2006/metadata/properties" ma:root="true" ma:fieldsID="055cfbc2d33e0cca39251679b30f9fa5" ns3:_="" ns4:_="">
    <xsd:import namespace="79767f7f-2f29-4a1a-8381-2881c0da1245"/>
    <xsd:import namespace="8829e072-644d-4fdc-856d-ca828f08ca6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9767f7f-2f29-4a1a-8381-2881c0da12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829e072-644d-4fdc-856d-ca828f08ca6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ndivis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Condiviso con dettagli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Hash suggerimento condivisione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0E9F195-18D4-4A8C-8FA6-410F5DB7C70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9767f7f-2f29-4a1a-8381-2881c0da1245"/>
    <ds:schemaRef ds:uri="8829e072-644d-4fdc-856d-ca828f08ca6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8287CC1-981F-42D2-B300-A6EF01C256B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7CD0BAA-2D65-47D9-8507-E88AED7E2918}">
  <ds:schemaRefs>
    <ds:schemaRef ds:uri="http://schemas.openxmlformats.org/package/2006/metadata/core-properties"/>
    <ds:schemaRef ds:uri="http://schemas.microsoft.com/office/infopath/2007/PartnerControls"/>
    <ds:schemaRef ds:uri="79767f7f-2f29-4a1a-8381-2881c0da1245"/>
    <ds:schemaRef ds:uri="http://schemas.microsoft.com/office/2006/metadata/properties"/>
    <ds:schemaRef ds:uri="http://purl.org/dc/terms/"/>
    <ds:schemaRef ds:uri="http://www.w3.org/XML/1998/namespace"/>
    <ds:schemaRef ds:uri="http://purl.org/dc/dcmitype/"/>
    <ds:schemaRef ds:uri="http://schemas.microsoft.com/office/2006/documentManagement/types"/>
    <ds:schemaRef ds:uri="8829e072-644d-4fdc-856d-ca828f08ca69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38116</TotalTime>
  <Words>395</Words>
  <Application>Microsoft Office PowerPoint</Application>
  <PresentationFormat>Widescreen</PresentationFormat>
  <Paragraphs>38</Paragraphs>
  <Slides>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10" baseType="lpstr">
      <vt:lpstr>Arial</vt:lpstr>
      <vt:lpstr>Calibri</vt:lpstr>
      <vt:lpstr>Georgia</vt:lpstr>
      <vt:lpstr>HP Simplified</vt:lpstr>
      <vt:lpstr>Wingdings</vt:lpstr>
      <vt:lpstr>1_schema_slides</vt:lpstr>
      <vt:lpstr>SPID, CIE e Domicilio Digitale Speciale </vt:lpstr>
      <vt:lpstr>Utenti dei servizi digitali del Comune di Milano</vt:lpstr>
      <vt:lpstr>Fascicolo del Cittadino: Domicilio Digitale Speciale</vt:lpstr>
      <vt:lpstr>Prossimi Passi</vt:lpstr>
    </vt:vector>
  </TitlesOfParts>
  <Company>Regione Basilicata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Citizen Experience</dc:title>
  <dc:creator/>
  <cp:lastModifiedBy>Layla Pavone</cp:lastModifiedBy>
  <cp:revision>1309</cp:revision>
  <cp:lastPrinted>2018-09-20T08:31:55Z</cp:lastPrinted>
  <dcterms:created xsi:type="dcterms:W3CDTF">2010-07-07T07:39:51Z</dcterms:created>
  <dcterms:modified xsi:type="dcterms:W3CDTF">2022-08-04T07:19:02Z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0x010100CDC59B80EF2AAC47BBD232AAB412A001</vt:lpwstr>
  </property>
</Properties>
</file>